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485" r:id="rId2"/>
    <p:sldId id="396" r:id="rId3"/>
    <p:sldId id="397" r:id="rId4"/>
    <p:sldId id="499" r:id="rId5"/>
    <p:sldId id="498" r:id="rId6"/>
    <p:sldId id="500" r:id="rId7"/>
    <p:sldId id="501" r:id="rId8"/>
    <p:sldId id="508" r:id="rId9"/>
    <p:sldId id="509" r:id="rId10"/>
    <p:sldId id="507" r:id="rId11"/>
    <p:sldId id="503" r:id="rId12"/>
    <p:sldId id="504" r:id="rId13"/>
    <p:sldId id="511" r:id="rId14"/>
    <p:sldId id="522" r:id="rId15"/>
    <p:sldId id="283" r:id="rId16"/>
    <p:sldId id="284" r:id="rId17"/>
    <p:sldId id="516" r:id="rId18"/>
    <p:sldId id="513" r:id="rId19"/>
    <p:sldId id="517" r:id="rId20"/>
    <p:sldId id="510" r:id="rId21"/>
    <p:sldId id="512" r:id="rId22"/>
    <p:sldId id="521" r:id="rId23"/>
    <p:sldId id="514" r:id="rId24"/>
    <p:sldId id="524" r:id="rId25"/>
    <p:sldId id="290" r:id="rId26"/>
    <p:sldId id="291" r:id="rId27"/>
    <p:sldId id="518" r:id="rId28"/>
  </p:sldIdLst>
  <p:sldSz cx="12192000" cy="6858000"/>
  <p:notesSz cx="6858000" cy="9144000"/>
  <p:embeddedFontLst>
    <p:embeddedFont>
      <p:font typeface="Verdana" panose="020B06040305040402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99"/>
            <p14:sldId id="498"/>
            <p14:sldId id="500"/>
            <p14:sldId id="501"/>
            <p14:sldId id="508"/>
            <p14:sldId id="509"/>
            <p14:sldId id="507"/>
            <p14:sldId id="503"/>
            <p14:sldId id="504"/>
            <p14:sldId id="511"/>
            <p14:sldId id="522"/>
            <p14:sldId id="283"/>
            <p14:sldId id="284"/>
            <p14:sldId id="516"/>
            <p14:sldId id="513"/>
            <p14:sldId id="517"/>
            <p14:sldId id="510"/>
            <p14:sldId id="512"/>
            <p14:sldId id="521"/>
            <p14:sldId id="514"/>
            <p14:sldId id="524"/>
            <p14:sldId id="290"/>
            <p14:sldId id="291"/>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0796-9087-4577-8DE3-1F1950A6BD3A}" v="4" dt="2022-09-20T21:02:47.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66" autoAdjust="0"/>
    <p:restoredTop sz="72857" autoAdjust="0"/>
  </p:normalViewPr>
  <p:slideViewPr>
    <p:cSldViewPr snapToGrid="0">
      <p:cViewPr varScale="1">
        <p:scale>
          <a:sx n="91" d="100"/>
          <a:sy n="91" d="100"/>
        </p:scale>
        <p:origin x="1248" y="184"/>
      </p:cViewPr>
      <p:guideLst/>
    </p:cSldViewPr>
  </p:slideViewPr>
  <p:notesTextViewPr>
    <p:cViewPr>
      <p:scale>
        <a:sx n="100" d="100"/>
        <a:sy n="100" d="100"/>
      </p:scale>
      <p:origin x="0" y="0"/>
    </p:cViewPr>
  </p:notesTextViewPr>
  <p:sorterViewPr>
    <p:cViewPr varScale="1">
      <p:scale>
        <a:sx n="1" d="1"/>
        <a:sy n="1" d="1"/>
      </p:scale>
      <p:origin x="0" y="-5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106C0796-9087-4577-8DE3-1F1950A6BD3A}"/>
    <pc:docChg chg="custSel addSld delSld modSld sldOrd modSection">
      <pc:chgData name="Mitchell Wand" userId="de9b44c55c049659" providerId="LiveId" clId="{106C0796-9087-4577-8DE3-1F1950A6BD3A}" dt="2022-09-20T21:03:11.246" v="592"/>
      <pc:docMkLst>
        <pc:docMk/>
      </pc:docMkLst>
      <pc:sldChg chg="del">
        <pc:chgData name="Mitchell Wand" userId="de9b44c55c049659" providerId="LiveId" clId="{106C0796-9087-4577-8DE3-1F1950A6BD3A}" dt="2022-09-20T20:54:44.858" v="227" actId="2696"/>
        <pc:sldMkLst>
          <pc:docMk/>
          <pc:sldMk cId="3584509142" sldId="506"/>
        </pc:sldMkLst>
      </pc:sldChg>
      <pc:sldChg chg="ord">
        <pc:chgData name="Mitchell Wand" userId="de9b44c55c049659" providerId="LiveId" clId="{106C0796-9087-4577-8DE3-1F1950A6BD3A}" dt="2022-09-20T20:59:24.692" v="449"/>
        <pc:sldMkLst>
          <pc:docMk/>
          <pc:sldMk cId="1531731350" sldId="510"/>
        </pc:sldMkLst>
      </pc:sldChg>
      <pc:sldChg chg="ord">
        <pc:chgData name="Mitchell Wand" userId="de9b44c55c049659" providerId="LiveId" clId="{106C0796-9087-4577-8DE3-1F1950A6BD3A}" dt="2022-09-20T21:03:11.246" v="592"/>
        <pc:sldMkLst>
          <pc:docMk/>
          <pc:sldMk cId="3111665150" sldId="512"/>
        </pc:sldMkLst>
      </pc:sldChg>
      <pc:sldChg chg="ord">
        <pc:chgData name="Mitchell Wand" userId="de9b44c55c049659" providerId="LiveId" clId="{106C0796-9087-4577-8DE3-1F1950A6BD3A}" dt="2022-09-20T20:59:17.106" v="445"/>
        <pc:sldMkLst>
          <pc:docMk/>
          <pc:sldMk cId="2610365948" sldId="513"/>
        </pc:sldMkLst>
      </pc:sldChg>
      <pc:sldChg chg="modNotesTx">
        <pc:chgData name="Mitchell Wand" userId="de9b44c55c049659" providerId="LiveId" clId="{106C0796-9087-4577-8DE3-1F1950A6BD3A}" dt="2022-09-20T20:56:29.264" v="271" actId="20577"/>
        <pc:sldMkLst>
          <pc:docMk/>
          <pc:sldMk cId="2788114896" sldId="514"/>
        </pc:sldMkLst>
      </pc:sldChg>
      <pc:sldChg chg="addSp delSp modSp mod ord modAnim modNotesTx">
        <pc:chgData name="Mitchell Wand" userId="de9b44c55c049659" providerId="LiveId" clId="{106C0796-9087-4577-8DE3-1F1950A6BD3A}" dt="2022-09-20T21:03:06.168" v="590"/>
        <pc:sldMkLst>
          <pc:docMk/>
          <pc:sldMk cId="1995800997" sldId="517"/>
        </pc:sldMkLst>
        <pc:spChg chg="mod">
          <ac:chgData name="Mitchell Wand" userId="de9b44c55c049659" providerId="LiveId" clId="{106C0796-9087-4577-8DE3-1F1950A6BD3A}" dt="2022-09-20T20:59:50.150" v="452" actId="6549"/>
          <ac:spMkLst>
            <pc:docMk/>
            <pc:sldMk cId="1995800997" sldId="517"/>
            <ac:spMk id="2" creationId="{D97FFDA5-A991-374D-9882-FA72E7FCEC79}"/>
          </ac:spMkLst>
        </pc:spChg>
        <pc:spChg chg="mod">
          <ac:chgData name="Mitchell Wand" userId="de9b44c55c049659" providerId="LiveId" clId="{106C0796-9087-4577-8DE3-1F1950A6BD3A}" dt="2022-09-20T21:00:03.118" v="455" actId="27636"/>
          <ac:spMkLst>
            <pc:docMk/>
            <pc:sldMk cId="1995800997" sldId="517"/>
            <ac:spMk id="3" creationId="{4352F479-10FB-014B-A282-6D0DBD50FEEA}"/>
          </ac:spMkLst>
        </pc:spChg>
        <pc:spChg chg="add mod">
          <ac:chgData name="Mitchell Wand" userId="de9b44c55c049659" providerId="LiveId" clId="{106C0796-9087-4577-8DE3-1F1950A6BD3A}" dt="2022-09-20T21:02:37.867" v="587" actId="14100"/>
          <ac:spMkLst>
            <pc:docMk/>
            <pc:sldMk cId="1995800997" sldId="517"/>
            <ac:spMk id="4" creationId="{765CE10A-F251-AEFC-194D-775452383E38}"/>
          </ac:spMkLst>
        </pc:spChg>
        <pc:graphicFrameChg chg="del">
          <ac:chgData name="Mitchell Wand" userId="de9b44c55c049659" providerId="LiveId" clId="{106C0796-9087-4577-8DE3-1F1950A6BD3A}" dt="2022-09-20T20:59:58.144" v="453" actId="478"/>
          <ac:graphicFrameMkLst>
            <pc:docMk/>
            <pc:sldMk cId="1995800997" sldId="517"/>
            <ac:graphicFrameMk id="6" creationId="{2C3A2CA9-4AAB-2E40-9BCA-97BB53EED5AF}"/>
          </ac:graphicFrameMkLst>
        </pc:graphicFrameChg>
      </pc:sldChg>
      <pc:sldChg chg="addSp delSp modSp add mod chgLayout">
        <pc:chgData name="Mitchell Wand" userId="de9b44c55c049659" providerId="LiveId" clId="{106C0796-9087-4577-8DE3-1F1950A6BD3A}" dt="2022-09-20T20:54:05.807" v="226" actId="20577"/>
        <pc:sldMkLst>
          <pc:docMk/>
          <pc:sldMk cId="2885278083" sldId="522"/>
        </pc:sldMkLst>
        <pc:spChg chg="mod ord">
          <ac:chgData name="Mitchell Wand" userId="de9b44c55c049659" providerId="LiveId" clId="{106C0796-9087-4577-8DE3-1F1950A6BD3A}" dt="2022-09-20T20:51:33.451" v="4" actId="700"/>
          <ac:spMkLst>
            <pc:docMk/>
            <pc:sldMk cId="2885278083" sldId="522"/>
            <ac:spMk id="2" creationId="{C136781F-FD9A-A245-BA68-9AC51B34BDA8}"/>
          </ac:spMkLst>
        </pc:spChg>
        <pc:spChg chg="mod ord">
          <ac:chgData name="Mitchell Wand" userId="de9b44c55c049659" providerId="LiveId" clId="{106C0796-9087-4577-8DE3-1F1950A6BD3A}" dt="2022-09-20T20:51:33.451" v="4" actId="700"/>
          <ac:spMkLst>
            <pc:docMk/>
            <pc:sldMk cId="2885278083" sldId="522"/>
            <ac:spMk id="4" creationId="{EA7E4AEB-DD68-EC4B-BB36-8765865EFE83}"/>
          </ac:spMkLst>
        </pc:spChg>
        <pc:spChg chg="del">
          <ac:chgData name="Mitchell Wand" userId="de9b44c55c049659" providerId="LiveId" clId="{106C0796-9087-4577-8DE3-1F1950A6BD3A}" dt="2022-09-20T20:51:08.717" v="2" actId="478"/>
          <ac:spMkLst>
            <pc:docMk/>
            <pc:sldMk cId="2885278083" sldId="522"/>
            <ac:spMk id="6" creationId="{CE1460F5-EBB7-9344-9879-9BAEB89D0A7F}"/>
          </ac:spMkLst>
        </pc:spChg>
        <pc:spChg chg="del">
          <ac:chgData name="Mitchell Wand" userId="de9b44c55c049659" providerId="LiveId" clId="{106C0796-9087-4577-8DE3-1F1950A6BD3A}" dt="2022-09-20T20:51:11.997" v="3" actId="478"/>
          <ac:spMkLst>
            <pc:docMk/>
            <pc:sldMk cId="2885278083" sldId="522"/>
            <ac:spMk id="7" creationId="{D44AC806-743F-3F4F-BF28-A72A12B4C977}"/>
          </ac:spMkLst>
        </pc:spChg>
        <pc:spChg chg="add mod ord">
          <ac:chgData name="Mitchell Wand" userId="de9b44c55c049659" providerId="LiveId" clId="{106C0796-9087-4577-8DE3-1F1950A6BD3A}" dt="2022-09-20T20:54:05.807" v="226" actId="20577"/>
          <ac:spMkLst>
            <pc:docMk/>
            <pc:sldMk cId="2885278083" sldId="522"/>
            <ac:spMk id="8" creationId="{E0413CA6-2259-6AE5-6334-2998F3B60638}"/>
          </ac:spMkLst>
        </pc:spChg>
        <pc:graphicFrameChg chg="del">
          <ac:chgData name="Mitchell Wand" userId="de9b44c55c049659" providerId="LiveId" clId="{106C0796-9087-4577-8DE3-1F1950A6BD3A}" dt="2022-09-20T20:51:03.182" v="1" actId="478"/>
          <ac:graphicFrameMkLst>
            <pc:docMk/>
            <pc:sldMk cId="2885278083" sldId="522"/>
            <ac:graphicFrameMk id="5" creationId="{997B3776-13F1-7C44-89C7-976EB63D5FDA}"/>
          </ac:graphicFrameMkLst>
        </pc:graphicFrameChg>
      </pc:sldChg>
      <pc:sldChg chg="modSp add mod modNotesTx">
        <pc:chgData name="Mitchell Wand" userId="de9b44c55c049659" providerId="LiveId" clId="{106C0796-9087-4577-8DE3-1F1950A6BD3A}" dt="2022-09-20T20:57:47.476" v="443" actId="20577"/>
        <pc:sldMkLst>
          <pc:docMk/>
          <pc:sldMk cId="2142082936" sldId="524"/>
        </pc:sldMkLst>
        <pc:spChg chg="mod">
          <ac:chgData name="Mitchell Wand" userId="de9b44c55c049659" providerId="LiveId" clId="{106C0796-9087-4577-8DE3-1F1950A6BD3A}" dt="2022-09-20T20:57:14.575" v="291" actId="20577"/>
          <ac:spMkLst>
            <pc:docMk/>
            <pc:sldMk cId="2142082936" sldId="524"/>
            <ac:spMk id="6" creationId="{EAB319D2-A26F-0955-A1EA-5E20C6DE8B5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Phase Defect Detected</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Toyota production system (TPS)</a:t>
            </a:r>
          </a:p>
          <a:p>
            <a:pPr defTabSz="914400">
              <a:lnSpc>
                <a:spcPct val="100000"/>
              </a:lnSpc>
              <a:defRPr sz="1200">
                <a:latin typeface="Calibri"/>
                <a:ea typeface="Calibri"/>
                <a:cs typeface="Calibri"/>
                <a:sym typeface="Calibri"/>
              </a:defRPr>
            </a:pPr>
            <a:r>
              <a:t>“Every worker is responsible for the whole production line” – What do you do if you see a defective door go by? If you aren’t the QA inspector you do NOTHING. In TPS, you see that happen and you pull the cord to SHUT IT ALL DOWN AND FIGURE OUT HOW TO DO IT BETTER</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Chapter 19 of Kent Beck’s eXtreme Programming eXplained</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We think that this is the most important/impactful part of agile. It is easy to say that you are “doing agile” by not planning a lot up front. But: must have a process solution for ensuring quality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This feeds directly into another key practice of agile processes: small, continuous releases.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comprehensive development methodologies that embodied this manifesto is “</a:t>
            </a:r>
            <a:r>
              <a:rPr lang="en-US" dirty="0" err="1"/>
              <a:t>eXtreme</a:t>
            </a:r>
            <a:r>
              <a:rPr lang="en-US" dirty="0"/>
              <a:t> programming”, created by Kent Beck, one of the signatories of the manifesto. </a:t>
            </a:r>
          </a:p>
          <a:p>
            <a:endParaRPr lang="en-US" dirty="0"/>
          </a:p>
          <a:p>
            <a:r>
              <a:rPr lang="en-US" dirty="0"/>
              <a:t>(Let students read quote)</a:t>
            </a:r>
          </a:p>
          <a:p>
            <a:endParaRPr lang="en-US" dirty="0"/>
          </a:p>
          <a:p>
            <a:r>
              <a:rPr lang="en-US" dirty="0"/>
              <a:t>XP is a methodology that aims to take all of the agile principles, and turn them “to the extreme”</a:t>
            </a:r>
          </a:p>
          <a:p>
            <a:endParaRPr lang="en-US" dirty="0"/>
          </a:p>
          <a:p>
            <a:r>
              <a:rPr lang="en-US" dirty="0"/>
              <a:t>You might know Kent Beck for being one of the original authors of Junit. He also pioneered test driven development</a:t>
            </a:r>
          </a:p>
          <a:p>
            <a:endParaRPr lang="en-US" dirty="0"/>
          </a:p>
          <a:p>
            <a:r>
              <a:rPr lang="en-US" dirty="0"/>
              <a:t>He currently works at Facebook.</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860955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Kent Beck was originally working on Agile, he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 He is one of the biggest promoters of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more traditional picture of TDD.</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picture we drew– it’s a little less circular, but otherwise pretty similar.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1466546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noRot="1" noChangeAspect="1"/>
          </p:cNvSpPr>
          <p:nvPr>
            <p:ph type="sldImg"/>
          </p:nvPr>
        </p:nvSpPr>
        <p:spPr>
          <a:prstGeom prst="rect">
            <a:avLst/>
          </a:prstGeom>
        </p:spPr>
        <p:txBody>
          <a:bodyPr/>
          <a:lstStyle/>
          <a:p>
            <a:endParaRPr/>
          </a:p>
        </p:txBody>
      </p:sp>
      <p:sp>
        <p:nvSpPr>
          <p:cNvPr id="531" name="Shape 53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TDD is important in agile, because being able to continuously evaluate the correctness and quality of software is important.</a:t>
            </a:r>
          </a:p>
          <a:p>
            <a:pPr defTabSz="914400">
              <a:lnSpc>
                <a:spcPct val="100000"/>
              </a:lnSpc>
              <a:defRPr sz="1200">
                <a:latin typeface="Calibri"/>
                <a:ea typeface="Calibri"/>
                <a:cs typeface="Calibri"/>
                <a:sym typeface="Calibri"/>
              </a:defRPr>
            </a:pPr>
            <a:r>
              <a:t>For example, this feeds directly into another key practice to enable agile processes is small, continuous releases.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This provides the ultimate fast feedback loop: are our customers satisfied? What is the impact of each update in production? We can be agile - releasing frequently, in small batches of updates. Thanks to our automated testing infrastructure (hooray TDD), we can be reasonably confident that we won’t break things when we deploy them.</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Continuous delivery typically involves multiple stages. For example, the graphic on the right of this slide shows the continuous release platform at Facebook, where each change is released directly once it’s merged into the master branch.</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Here’s how it works in the facebook figure: First, the changes go through a series of automated internal tests (again, hooray TDD), once they pass those they are merged into the master branch. Then, it’s pushed to facebook employees, and there are monitoring systems to identify if there are problems; if so there is an “emergency stop” button that prevents the change from moving forward. The scope of a problem is limited to only your employee’s interaction with the app here though, so it’s not a big deal. Then if OK, the change is pushed to 2% of production users, where again there is considerable monitoring. Then, it rolls out to 100% of production, where there are still monitoring systems in place to automatically roll back as needed. Not EVERY change goes straight through, though: as they are building and deploying whole new features, the individual changes that make up those features are kept together, nto deployed until the feature is ready to be released to a set of users.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noRot="1" noChangeAspect="1"/>
          </p:cNvSpPr>
          <p:nvPr>
            <p:ph type="sldImg"/>
          </p:nvPr>
        </p:nvSpPr>
        <p:spPr>
          <a:prstGeom prst="rect">
            <a:avLst/>
          </a:prstGeom>
        </p:spPr>
        <p:txBody>
          <a:bodyPr/>
          <a:lstStyle/>
          <a:p>
            <a:endParaRPr/>
          </a:p>
        </p:txBody>
      </p:sp>
      <p:sp>
        <p:nvSpPr>
          <p:cNvPr id="539" name="Shape 539"/>
          <p:cNvSpPr>
            <a:spLocks noGrp="1"/>
          </p:cNvSpPr>
          <p:nvPr>
            <p:ph type="body" sz="quarter" idx="1"/>
          </p:nvPr>
        </p:nvSpPr>
        <p:spPr>
          <a:prstGeom prst="rect">
            <a:avLst/>
          </a:prstGeom>
        </p:spPr>
        <p:txBody>
          <a:bodyPr/>
          <a:lstStyle>
            <a:lvl1pPr>
              <a:lnSpc>
                <a:spcPct val="117999"/>
              </a:lnSpc>
            </a:lvl1pPr>
          </a:lstStyle>
          <a:p>
            <a:r>
              <a:rPr lang="en-US" dirty="0"/>
              <a:t>This 2013 study conducted internally at Microsoft examined the motivations that developers had for conducting code review.</a:t>
            </a:r>
          </a:p>
          <a:p>
            <a:endParaRPr lang="en-US" dirty="0"/>
          </a:p>
          <a:p>
            <a:r>
              <a:rPr lang="en-US" dirty="0"/>
              <a:t>Code review can c</a:t>
            </a:r>
            <a:r>
              <a:rPr dirty="0"/>
              <a:t>heck code quality attributes that are hard to automatically check: security, compliance, scalability</a:t>
            </a:r>
            <a:endParaRPr lang="en-US" dirty="0"/>
          </a:p>
          <a:p>
            <a:endParaRPr lang="en-US" dirty="0"/>
          </a:p>
          <a:p>
            <a:r>
              <a:rPr lang="en-US" dirty="0"/>
              <a:t>From a perspective of our “agile” values, consider particularly the motivations to:</a:t>
            </a:r>
          </a:p>
          <a:p>
            <a:r>
              <a:rPr lang="en-US" dirty="0"/>
              <a:t>- transfer knowledge</a:t>
            </a:r>
          </a:p>
          <a:p>
            <a:r>
              <a:rPr lang="en-US" dirty="0"/>
              <a:t>- increase team awareness</a:t>
            </a:r>
          </a:p>
          <a:p>
            <a:r>
              <a:rPr lang="en-US" dirty="0"/>
              <a:t>- improve processes</a:t>
            </a:r>
          </a:p>
          <a:p>
            <a:r>
              <a:rPr lang="en-US" dirty="0"/>
              <a:t>- create shared ownership</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258930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48995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1/28/24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1/28/24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1/28/24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1/28/24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725758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1/28/24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1/28/24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1/28/24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1/28/24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1/28/24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1/28/24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1/28/24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1/28/24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1/28/24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a:t>
            </a:r>
            <a:r>
              <a:rPr lang="en-US" altLang="en-US" dirty="0">
                <a:sym typeface="Helvetica Neue" charset="0"/>
              </a:rPr>
              <a:t>7.1: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 Bell, 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rmAutofit/>
          </a:bodyPr>
          <a:lstStyle/>
          <a:p>
            <a:r>
              <a:rPr lang="en-US" sz="340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11</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25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12</a:t>
            </a:fld>
            <a:endParaRPr lang="en-US" dirty="0"/>
          </a:p>
        </p:txBody>
      </p:sp>
      <p:graphicFrame>
        <p:nvGraphicFramePr>
          <p:cNvPr id="5" name="Chart 4">
            <a:extLst>
              <a:ext uri="{FF2B5EF4-FFF2-40B4-BE49-F238E27FC236}">
                <a16:creationId xmlns:a16="http://schemas.microsoft.com/office/drawing/2014/main" id="{ECC36D8A-AC6A-1446-ACFB-2E185A24F7B4}"/>
              </a:ext>
            </a:extLst>
          </p:cNvPr>
          <p:cNvGraphicFramePr/>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978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Waterfall Variation: Iterative Process (~1980s)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2400" b="0" i="0" u="none" strike="noStrike" kern="1200" dirty="0">
                <a:solidFill>
                  <a:schemeClr val="tx1"/>
                </a:solidFill>
                <a:effectLst/>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BGRectangle"/>
          <p:cNvSpPr/>
          <p:nvPr/>
        </p:nvSpPr>
        <p:spPr>
          <a:xfrm>
            <a:off x="-1" y="-6182"/>
            <a:ext cx="12188953" cy="68580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pic>
        <p:nvPicPr>
          <p:cNvPr id="478" name="Picture 2" descr="Picture 2"/>
          <p:cNvPicPr>
            <a:picLocks noChangeAspect="1"/>
          </p:cNvPicPr>
          <p:nvPr/>
        </p:nvPicPr>
        <p:blipFill>
          <a:blip r:embed="rId3"/>
          <a:srcRect t="16220" b="27600"/>
          <a:stretch>
            <a:fillRect/>
          </a:stretch>
        </p:blipFill>
        <p:spPr>
          <a:xfrm>
            <a:off x="20" y="10"/>
            <a:ext cx="12191981" cy="4571991"/>
          </a:xfrm>
          <a:prstGeom prst="rect">
            <a:avLst/>
          </a:prstGeom>
          <a:ln w="12700">
            <a:miter lim="400000"/>
          </a:ln>
        </p:spPr>
      </p:pic>
      <p:sp>
        <p:nvSpPr>
          <p:cNvPr id="479" name="!!Rectangle"/>
          <p:cNvSpPr/>
          <p:nvPr/>
        </p:nvSpPr>
        <p:spPr>
          <a:xfrm>
            <a:off x="0" y="4572457"/>
            <a:ext cx="12192000" cy="2285544"/>
          </a:xfrm>
          <a:prstGeom prst="rect">
            <a:avLst/>
          </a:prstGeom>
          <a:solidFill>
            <a:srgbClr val="404040"/>
          </a:solidFill>
          <a:ln w="12700">
            <a:miter lim="400000"/>
          </a:ln>
        </p:spPr>
        <p:txBody>
          <a:bodyPr tIns="45720" bIns="45720" anchor="ctr"/>
          <a:lstStyle/>
          <a:p>
            <a:pPr>
              <a:defRPr sz="3600">
                <a:solidFill>
                  <a:srgbClr val="FFFFFF"/>
                </a:solidFill>
                <a:latin typeface="Tw Cen MT"/>
                <a:ea typeface="Tw Cen MT"/>
                <a:cs typeface="Tw Cen MT"/>
                <a:sym typeface="Tw Cen MT"/>
              </a:defRPr>
            </a:pPr>
            <a:endParaRPr/>
          </a:p>
        </p:txBody>
      </p:sp>
      <p:sp>
        <p:nvSpPr>
          <p:cNvPr id="480" name="Title 1"/>
          <p:cNvSpPr txBox="1">
            <a:spLocks noGrp="1"/>
          </p:cNvSpPr>
          <p:nvPr>
            <p:ph type="title"/>
          </p:nvPr>
        </p:nvSpPr>
        <p:spPr>
          <a:xfrm>
            <a:off x="3924671" y="5091762"/>
            <a:ext cx="7834194" cy="1264589"/>
          </a:xfrm>
          <a:prstGeom prst="rect">
            <a:avLst/>
          </a:prstGeom>
        </p:spPr>
        <p:txBody>
          <a:bodyPr anchor="ctr">
            <a:noAutofit/>
          </a:bodyPr>
          <a:lstStyle>
            <a:lvl1pPr defTabSz="1426463">
              <a:defRPr sz="6551">
                <a:solidFill>
                  <a:srgbClr val="FFFFFF"/>
                </a:solidFill>
                <a:latin typeface="Calibri Light"/>
                <a:ea typeface="Calibri Light"/>
                <a:cs typeface="Calibri Light"/>
                <a:sym typeface="Calibri Light"/>
              </a:defRPr>
            </a:lvl1pPr>
          </a:lstStyle>
          <a:p>
            <a:r>
              <a:rPr sz="3000" dirty="0"/>
              <a:t>Agile Empowers Workers to Improve Processes: Toyota Production System (1990’s)</a:t>
            </a:r>
          </a:p>
        </p:txBody>
      </p:sp>
      <p:sp>
        <p:nvSpPr>
          <p:cNvPr id="481" name="!!Line"/>
          <p:cNvSpPr/>
          <p:nvPr/>
        </p:nvSpPr>
        <p:spPr>
          <a:xfrm>
            <a:off x="3795900" y="5264106"/>
            <a:ext cx="12701" cy="9144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sp>
        <p:nvSpPr>
          <p:cNvPr id="482" name="Slide Number Placeholder 3"/>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fld id="{86CB4B4D-7CA3-9044-876B-883B54F8677D}" type="slidenum">
              <a:rPr lang="en-US" smtClean="0"/>
              <a:pP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Agile can be a buzzword"/>
          <p:cNvSpPr txBox="1">
            <a:spLocks noGrp="1"/>
          </p:cNvSpPr>
          <p:nvPr>
            <p:ph type="title"/>
          </p:nvPr>
        </p:nvSpPr>
        <p:spPr>
          <a:prstGeom prst="rect">
            <a:avLst/>
          </a:prstGeom>
        </p:spPr>
        <p:txBody>
          <a:bodyPr/>
          <a:lstStyle/>
          <a:p>
            <a:r>
              <a:rPr lang="en-US" dirty="0"/>
              <a:t>Warning: </a:t>
            </a:r>
            <a:r>
              <a:rPr dirty="0"/>
              <a:t>Agile can be a buzzword</a:t>
            </a:r>
          </a:p>
        </p:txBody>
      </p:sp>
      <p:pic>
        <p:nvPicPr>
          <p:cNvPr id="488" name="Image" descr="Image"/>
          <p:cNvPicPr>
            <a:picLocks noChangeAspect="1"/>
          </p:cNvPicPr>
          <p:nvPr/>
        </p:nvPicPr>
        <p:blipFill>
          <a:blip r:embed="rId2"/>
          <a:stretch>
            <a:fillRect/>
          </a:stretch>
        </p:blipFill>
        <p:spPr>
          <a:xfrm>
            <a:off x="1364565" y="1790497"/>
            <a:ext cx="6764589" cy="5039619"/>
          </a:xfrm>
          <a:prstGeom prst="rect">
            <a:avLst/>
          </a:prstGeom>
          <a:ln w="25400">
            <a:solidFill>
              <a:srgbClr val="000000"/>
            </a:solidFill>
            <a:miter lim="400000"/>
          </a:ln>
        </p:spPr>
      </p:pic>
      <p:sp>
        <p:nvSpPr>
          <p:cNvPr id="489" name="Graphic © Christopher Webb"/>
          <p:cNvSpPr txBox="1"/>
          <p:nvPr/>
        </p:nvSpPr>
        <p:spPr>
          <a:xfrm>
            <a:off x="8395433" y="6571470"/>
            <a:ext cx="142346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Graphic © Christopher Webb</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lstStyle/>
          <a:p>
            <a:r>
              <a:rPr lang="en-US"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17</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lstStyle/>
          <a:p>
            <a:r>
              <a:rPr lang="en-US"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sz="half" idx="1"/>
          </p:nvPr>
        </p:nvSpPr>
        <p:spPr>
          <a:xfrm>
            <a:off x="838199" y="1825625"/>
            <a:ext cx="10515599" cy="4351338"/>
          </a:xfrm>
        </p:spPr>
        <p:txBody>
          <a:bodyPr>
            <a:normAutofit/>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lstStyle/>
          <a:p>
            <a:r>
              <a:rPr lang="en-US" dirty="0"/>
              <a:t>Agile Values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sz="half" idx="1"/>
          </p:nvPr>
        </p:nvSpPr>
        <p:spPr>
          <a:xfrm>
            <a:off x="838199" y="1825625"/>
            <a:ext cx="9776791" cy="4351338"/>
          </a:xfrm>
        </p:spPr>
        <p:txBody>
          <a:bodyPr>
            <a:normAutofit lnSpcReduction="1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4" name="Rectangle: Rounded Corners 3">
            <a:extLst>
              <a:ext uri="{FF2B5EF4-FFF2-40B4-BE49-F238E27FC236}">
                <a16:creationId xmlns:a16="http://schemas.microsoft.com/office/drawing/2014/main" id="{765CE10A-F251-AEFC-194D-775452383E38}"/>
              </a:ext>
            </a:extLst>
          </p:cNvPr>
          <p:cNvSpPr/>
          <p:nvPr/>
        </p:nvSpPr>
        <p:spPr>
          <a:xfrm>
            <a:off x="5950224" y="5774669"/>
            <a:ext cx="3366053" cy="946806"/>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Or only as much documentation as you really need.</a:t>
            </a:r>
          </a:p>
        </p:txBody>
      </p:sp>
    </p:spTree>
    <p:extLst>
      <p:ext uri="{BB962C8B-B14F-4D97-AF65-F5344CB8AC3E}">
        <p14:creationId xmlns:p14="http://schemas.microsoft.com/office/powerpoint/2010/main" val="19958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lstStyle/>
          <a:p>
            <a:r>
              <a:rPr lang="en-US"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a:t>
            </a:r>
            <a:r>
              <a:rPr lang="en-US"/>
              <a:t>Module 6.2</a:t>
            </a:r>
            <a:endParaRPr lang="en-US" dirty="0"/>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21</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0A7D-BFAD-2F4E-B4CB-D664E6D125A1}"/>
              </a:ext>
            </a:extLst>
          </p:cNvPr>
          <p:cNvSpPr>
            <a:spLocks noGrp="1"/>
          </p:cNvSpPr>
          <p:nvPr>
            <p:ph type="title"/>
          </p:nvPr>
        </p:nvSpPr>
        <p:spPr/>
        <p:txBody>
          <a:bodyPr/>
          <a:lstStyle/>
          <a:p>
            <a:r>
              <a:rPr lang="en-US" dirty="0"/>
              <a:t>Example Agile Process: XP</a:t>
            </a:r>
          </a:p>
        </p:txBody>
      </p:sp>
      <p:sp>
        <p:nvSpPr>
          <p:cNvPr id="5" name="Slide Number Placeholder 4">
            <a:extLst>
              <a:ext uri="{FF2B5EF4-FFF2-40B4-BE49-F238E27FC236}">
                <a16:creationId xmlns:a16="http://schemas.microsoft.com/office/drawing/2014/main" id="{124D77CF-D8D9-6F4A-A297-B3AAB3F767E3}"/>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6" name="TextBox 5">
            <a:extLst>
              <a:ext uri="{FF2B5EF4-FFF2-40B4-BE49-F238E27FC236}">
                <a16:creationId xmlns:a16="http://schemas.microsoft.com/office/drawing/2014/main" id="{40214657-C484-6A42-81F9-9452ABFAC766}"/>
              </a:ext>
            </a:extLst>
          </p:cNvPr>
          <p:cNvSpPr txBox="1"/>
          <p:nvPr/>
        </p:nvSpPr>
        <p:spPr>
          <a:xfrm>
            <a:off x="1612900" y="2160538"/>
            <a:ext cx="6096000" cy="230832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"The development of a piece of software changes its own requirements. As soon as the customers see the first release, they learn what they want in the second release...or what they really wanted in the first. And it's valuable learning, because it couldn't have possibly taken place based on speculation. It is learning that can only come from experience. But customers can't get there alone. They need people who can program, not as guides, but as companions." </a:t>
            </a:r>
            <a:endParaRPr lang="en-US" dirty="0"/>
          </a:p>
        </p:txBody>
      </p:sp>
      <p:sp>
        <p:nvSpPr>
          <p:cNvPr id="8" name="TextBox 7">
            <a:extLst>
              <a:ext uri="{FF2B5EF4-FFF2-40B4-BE49-F238E27FC236}">
                <a16:creationId xmlns:a16="http://schemas.microsoft.com/office/drawing/2014/main" id="{F8402789-D7E6-D541-B5EC-947F2326176A}"/>
              </a:ext>
            </a:extLst>
          </p:cNvPr>
          <p:cNvSpPr txBox="1"/>
          <p:nvPr/>
        </p:nvSpPr>
        <p:spPr>
          <a:xfrm>
            <a:off x="5245100" y="4468862"/>
            <a:ext cx="2717800"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 Kent Beck, in “</a:t>
            </a:r>
            <a:r>
              <a:rPr lang="en-US" sz="1800" b="0" i="0" u="none" strike="noStrike" kern="1200" dirty="0" err="1">
                <a:solidFill>
                  <a:schemeClr val="tx1"/>
                </a:solidFill>
                <a:effectLst/>
                <a:latin typeface="+mn-lt"/>
                <a:ea typeface="+mn-ea"/>
                <a:cs typeface="+mn-cs"/>
              </a:rPr>
              <a:t>eXtreme</a:t>
            </a:r>
            <a:r>
              <a:rPr lang="en-US" sz="1800" b="0" i="0" u="none" strike="noStrike" kern="1200" dirty="0">
                <a:solidFill>
                  <a:schemeClr val="tx1"/>
                </a:solidFill>
                <a:effectLst/>
                <a:latin typeface="+mn-lt"/>
                <a:ea typeface="+mn-ea"/>
                <a:cs typeface="+mn-cs"/>
              </a:rPr>
              <a:t> Programming </a:t>
            </a:r>
            <a:r>
              <a:rPr lang="en-US" sz="1800" b="0" i="0" u="none" strike="noStrike" kern="1200" dirty="0" err="1">
                <a:solidFill>
                  <a:schemeClr val="tx1"/>
                </a:solidFill>
                <a:effectLst/>
                <a:latin typeface="+mn-lt"/>
                <a:ea typeface="+mn-ea"/>
                <a:cs typeface="+mn-cs"/>
              </a:rPr>
              <a:t>eXplained</a:t>
            </a:r>
            <a:r>
              <a:rPr lang="en-US" sz="1800" b="0" i="0" u="none" strike="noStrike" kern="1200" dirty="0">
                <a:solidFill>
                  <a:schemeClr val="tx1"/>
                </a:solidFill>
                <a:effectLst/>
                <a:latin typeface="+mn-lt"/>
                <a:ea typeface="+mn-ea"/>
                <a:cs typeface="+mn-cs"/>
              </a:rPr>
              <a:t>”</a:t>
            </a:r>
            <a:endParaRPr lang="en-US" dirty="0"/>
          </a:p>
        </p:txBody>
      </p:sp>
      <p:pic>
        <p:nvPicPr>
          <p:cNvPr id="1026" name="Picture 2">
            <a:extLst>
              <a:ext uri="{FF2B5EF4-FFF2-40B4-BE49-F238E27FC236}">
                <a16:creationId xmlns:a16="http://schemas.microsoft.com/office/drawing/2014/main" id="{75BE52E5-541B-B143-8836-622CE8B7E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300" y="1726814"/>
            <a:ext cx="3252787" cy="491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903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lstStyle/>
          <a:p>
            <a:r>
              <a:rPr lang="en-US"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23</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B319D2-A26F-0955-A1EA-5E20C6DE8B51}"/>
              </a:ext>
            </a:extLst>
          </p:cNvPr>
          <p:cNvSpPr>
            <a:spLocks noGrp="1"/>
          </p:cNvSpPr>
          <p:nvPr>
            <p:ph type="title"/>
          </p:nvPr>
        </p:nvSpPr>
        <p:spPr/>
        <p:txBody>
          <a:bodyPr/>
          <a:lstStyle/>
          <a:p>
            <a:r>
              <a:rPr lang="en-US" dirty="0"/>
              <a:t>The TDD Cycle (from Module 02)</a:t>
            </a:r>
          </a:p>
        </p:txBody>
      </p:sp>
      <p:sp>
        <p:nvSpPr>
          <p:cNvPr id="5" name="Slide Number Placeholder 4">
            <a:extLst>
              <a:ext uri="{FF2B5EF4-FFF2-40B4-BE49-F238E27FC236}">
                <a16:creationId xmlns:a16="http://schemas.microsoft.com/office/drawing/2014/main" id="{3844B684-8FB0-46B8-407B-6DBE8B851CE4}"/>
              </a:ext>
            </a:extLst>
          </p:cNvPr>
          <p:cNvSpPr>
            <a:spLocks noGrp="1"/>
          </p:cNvSpPr>
          <p:nvPr>
            <p:ph type="sldNum" sz="quarter" idx="12"/>
          </p:nvPr>
        </p:nvSpPr>
        <p:spPr/>
        <p:txBody>
          <a:bodyPr/>
          <a:lstStyle/>
          <a:p>
            <a:fld id="{20F37917-FD3A-4669-9018-DA04BCDD3D75}" type="slidenum">
              <a:rPr lang="en-US" smtClean="0"/>
              <a:t>24</a:t>
            </a:fld>
            <a:endParaRPr lang="en-US"/>
          </a:p>
        </p:txBody>
      </p:sp>
      <p:grpSp>
        <p:nvGrpSpPr>
          <p:cNvPr id="23" name="Group 22">
            <a:extLst>
              <a:ext uri="{FF2B5EF4-FFF2-40B4-BE49-F238E27FC236}">
                <a16:creationId xmlns:a16="http://schemas.microsoft.com/office/drawing/2014/main" id="{2F116E24-F2B5-D4ED-24D3-6802E0F42725}"/>
              </a:ext>
            </a:extLst>
          </p:cNvPr>
          <p:cNvGrpSpPr/>
          <p:nvPr/>
        </p:nvGrpSpPr>
        <p:grpSpPr>
          <a:xfrm>
            <a:off x="133350" y="1786330"/>
            <a:ext cx="11321493" cy="4110824"/>
            <a:chOff x="133350" y="1786330"/>
            <a:chExt cx="11321493" cy="4110824"/>
          </a:xfrm>
        </p:grpSpPr>
        <p:sp>
          <p:nvSpPr>
            <p:cNvPr id="9" name="Rectangle: Rounded Corners 8">
              <a:extLst>
                <a:ext uri="{FF2B5EF4-FFF2-40B4-BE49-F238E27FC236}">
                  <a16:creationId xmlns:a16="http://schemas.microsoft.com/office/drawing/2014/main" id="{9B7831DA-7020-B7A2-42AA-385F63B61815}"/>
                </a:ext>
              </a:extLst>
            </p:cNvPr>
            <p:cNvSpPr/>
            <p:nvPr/>
          </p:nvSpPr>
          <p:spPr>
            <a:xfrm>
              <a:off x="133350" y="2516734"/>
              <a:ext cx="2026024" cy="1039906"/>
            </a:xfrm>
            <a:prstGeom prst="round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Satisfaction Conditions</a:t>
              </a:r>
            </a:p>
          </p:txBody>
        </p:sp>
        <p:sp>
          <p:nvSpPr>
            <p:cNvPr id="10" name="Rectangle: Rounded Corners 9">
              <a:extLst>
                <a:ext uri="{FF2B5EF4-FFF2-40B4-BE49-F238E27FC236}">
                  <a16:creationId xmlns:a16="http://schemas.microsoft.com/office/drawing/2014/main" id="{33196CED-8A44-EF6D-D876-156032EBBEE8}"/>
                </a:ext>
              </a:extLst>
            </p:cNvPr>
            <p:cNvSpPr/>
            <p:nvPr/>
          </p:nvSpPr>
          <p:spPr>
            <a:xfrm>
              <a:off x="6330330" y="2516734"/>
              <a:ext cx="2026024" cy="1039906"/>
            </a:xfrm>
            <a:prstGeom prst="roundRect">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Executable Tests</a:t>
              </a:r>
            </a:p>
          </p:txBody>
        </p:sp>
        <p:sp>
          <p:nvSpPr>
            <p:cNvPr id="11" name="Rectangle: Rounded Corners 10">
              <a:extLst>
                <a:ext uri="{FF2B5EF4-FFF2-40B4-BE49-F238E27FC236}">
                  <a16:creationId xmlns:a16="http://schemas.microsoft.com/office/drawing/2014/main" id="{84F0FCC6-6459-4236-323A-E85C12EFE4DD}"/>
                </a:ext>
              </a:extLst>
            </p:cNvPr>
            <p:cNvSpPr/>
            <p:nvPr/>
          </p:nvSpPr>
          <p:spPr>
            <a:xfrm>
              <a:off x="3231840" y="2516734"/>
              <a:ext cx="2026024" cy="1039906"/>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Testable Behaviors</a:t>
              </a:r>
            </a:p>
          </p:txBody>
        </p:sp>
        <p:sp>
          <p:nvSpPr>
            <p:cNvPr id="12" name="Rectangle: Rounded Corners 11">
              <a:extLst>
                <a:ext uri="{FF2B5EF4-FFF2-40B4-BE49-F238E27FC236}">
                  <a16:creationId xmlns:a16="http://schemas.microsoft.com/office/drawing/2014/main" id="{260C95F7-7FA1-4747-F1AD-CCDFD56F0AB7}"/>
                </a:ext>
              </a:extLst>
            </p:cNvPr>
            <p:cNvSpPr/>
            <p:nvPr/>
          </p:nvSpPr>
          <p:spPr>
            <a:xfrm>
              <a:off x="9428819" y="2516734"/>
              <a:ext cx="2026024" cy="1039906"/>
            </a:xfrm>
            <a:prstGeom prst="roundRect">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Executing Code</a:t>
              </a:r>
            </a:p>
          </p:txBody>
        </p:sp>
        <p:sp>
          <p:nvSpPr>
            <p:cNvPr id="14" name="Isosceles Triangle 13">
              <a:extLst>
                <a:ext uri="{FF2B5EF4-FFF2-40B4-BE49-F238E27FC236}">
                  <a16:creationId xmlns:a16="http://schemas.microsoft.com/office/drawing/2014/main" id="{3342E8EF-B25F-3293-0CA6-6FDD9F5C46F6}"/>
                </a:ext>
              </a:extLst>
            </p:cNvPr>
            <p:cNvSpPr/>
            <p:nvPr/>
          </p:nvSpPr>
          <p:spPr>
            <a:xfrm rot="5400000">
              <a:off x="227364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Isosceles Triangle 14">
              <a:extLst>
                <a:ext uri="{FF2B5EF4-FFF2-40B4-BE49-F238E27FC236}">
                  <a16:creationId xmlns:a16="http://schemas.microsoft.com/office/drawing/2014/main" id="{A83C0F02-4CC5-D865-60AE-8257CB593DD4}"/>
                </a:ext>
              </a:extLst>
            </p:cNvPr>
            <p:cNvSpPr/>
            <p:nvPr/>
          </p:nvSpPr>
          <p:spPr>
            <a:xfrm rot="5400000">
              <a:off x="537213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Isosceles Triangle 15">
              <a:extLst>
                <a:ext uri="{FF2B5EF4-FFF2-40B4-BE49-F238E27FC236}">
                  <a16:creationId xmlns:a16="http://schemas.microsoft.com/office/drawing/2014/main" id="{C6BA4CF9-F399-91D3-2918-527DA39DD679}"/>
                </a:ext>
              </a:extLst>
            </p:cNvPr>
            <p:cNvSpPr/>
            <p:nvPr/>
          </p:nvSpPr>
          <p:spPr>
            <a:xfrm rot="5400000">
              <a:off x="847062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TextBox 16">
              <a:extLst>
                <a:ext uri="{FF2B5EF4-FFF2-40B4-BE49-F238E27FC236}">
                  <a16:creationId xmlns:a16="http://schemas.microsoft.com/office/drawing/2014/main" id="{13D4DC05-CE8F-B921-4C9E-523FF6041D46}"/>
                </a:ext>
              </a:extLst>
            </p:cNvPr>
            <p:cNvSpPr txBox="1"/>
            <p:nvPr/>
          </p:nvSpPr>
          <p:spPr>
            <a:xfrm>
              <a:off x="1600232" y="1821455"/>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Analyze</a:t>
              </a:r>
            </a:p>
          </p:txBody>
        </p:sp>
        <p:sp>
          <p:nvSpPr>
            <p:cNvPr id="18" name="TextBox 17">
              <a:extLst>
                <a:ext uri="{FF2B5EF4-FFF2-40B4-BE49-F238E27FC236}">
                  <a16:creationId xmlns:a16="http://schemas.microsoft.com/office/drawing/2014/main" id="{DA422BAB-AEDC-38C5-4D18-19CA15FB1AA1}"/>
                </a:ext>
              </a:extLst>
            </p:cNvPr>
            <p:cNvSpPr txBox="1"/>
            <p:nvPr/>
          </p:nvSpPr>
          <p:spPr>
            <a:xfrm>
              <a:off x="4694927"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Design</a:t>
              </a:r>
            </a:p>
          </p:txBody>
        </p:sp>
        <p:sp>
          <p:nvSpPr>
            <p:cNvPr id="19" name="TextBox 18">
              <a:extLst>
                <a:ext uri="{FF2B5EF4-FFF2-40B4-BE49-F238E27FC236}">
                  <a16:creationId xmlns:a16="http://schemas.microsoft.com/office/drawing/2014/main" id="{86B8F8EC-EE8B-A7C1-6981-C99539FB2FFD}"/>
                </a:ext>
              </a:extLst>
            </p:cNvPr>
            <p:cNvSpPr txBox="1"/>
            <p:nvPr/>
          </p:nvSpPr>
          <p:spPr>
            <a:xfrm>
              <a:off x="7797212"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Code</a:t>
              </a:r>
            </a:p>
          </p:txBody>
        </p:sp>
        <p:sp>
          <p:nvSpPr>
            <p:cNvPr id="20" name="Arrow: Curved Left 19">
              <a:extLst>
                <a:ext uri="{FF2B5EF4-FFF2-40B4-BE49-F238E27FC236}">
                  <a16:creationId xmlns:a16="http://schemas.microsoft.com/office/drawing/2014/main" id="{D32B26A9-C6E4-11A1-6B73-F0E7FA408D77}"/>
                </a:ext>
              </a:extLst>
            </p:cNvPr>
            <p:cNvSpPr/>
            <p:nvPr/>
          </p:nvSpPr>
          <p:spPr>
            <a:xfrm rot="5400000">
              <a:off x="8696614" y="2651423"/>
              <a:ext cx="576654" cy="2815637"/>
            </a:xfrm>
            <a:prstGeom prst="curvedLeftArrow">
              <a:avLst>
                <a:gd name="adj1" fmla="val 25001"/>
                <a:gd name="adj2" fmla="val 50000"/>
                <a:gd name="adj3" fmla="val 38214"/>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Arrow: Curved Left 20">
              <a:extLst>
                <a:ext uri="{FF2B5EF4-FFF2-40B4-BE49-F238E27FC236}">
                  <a16:creationId xmlns:a16="http://schemas.microsoft.com/office/drawing/2014/main" id="{6CF70320-05F8-5D16-EE20-37B44B179088}"/>
                </a:ext>
              </a:extLst>
            </p:cNvPr>
            <p:cNvSpPr/>
            <p:nvPr/>
          </p:nvSpPr>
          <p:spPr>
            <a:xfrm rot="5400000">
              <a:off x="6769522" y="1163813"/>
              <a:ext cx="1367579" cy="6581775"/>
            </a:xfrm>
            <a:prstGeom prst="curvedLeftArrow">
              <a:avLst>
                <a:gd name="adj1" fmla="val 25000"/>
                <a:gd name="adj2" fmla="val 50000"/>
                <a:gd name="adj3" fmla="val 25000"/>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Arrow: Curved Left 21">
              <a:extLst>
                <a:ext uri="{FF2B5EF4-FFF2-40B4-BE49-F238E27FC236}">
                  <a16:creationId xmlns:a16="http://schemas.microsoft.com/office/drawing/2014/main" id="{65700E32-BDD7-C9F3-AFEB-53F64DED82D0}"/>
                </a:ext>
              </a:extLst>
            </p:cNvPr>
            <p:cNvSpPr/>
            <p:nvPr/>
          </p:nvSpPr>
          <p:spPr>
            <a:xfrm rot="5400000">
              <a:off x="5032879" y="-135194"/>
              <a:ext cx="2126243" cy="9938454"/>
            </a:xfrm>
            <a:prstGeom prst="curvedLeftArrow">
              <a:avLst>
                <a:gd name="adj1" fmla="val 14986"/>
                <a:gd name="adj2" fmla="val 50000"/>
                <a:gd name="adj3" fmla="val 13801"/>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2142082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Title 1"/>
          <p:cNvSpPr txBox="1">
            <a:spLocks noGrp="1"/>
          </p:cNvSpPr>
          <p:nvPr>
            <p:ph type="title"/>
          </p:nvPr>
        </p:nvSpPr>
        <p:spPr>
          <a:prstGeom prst="rect">
            <a:avLst/>
          </a:prstGeom>
        </p:spPr>
        <p:txBody>
          <a:bodyPr/>
          <a:lstStyle/>
          <a:p>
            <a:r>
              <a:t>Agile Practice: Code Review</a:t>
            </a:r>
          </a:p>
        </p:txBody>
      </p:sp>
      <p:sp>
        <p:nvSpPr>
          <p:cNvPr id="529" name="Content Placeholder 2"/>
          <p:cNvSpPr txBox="1">
            <a:spLocks noGrp="1"/>
          </p:cNvSpPr>
          <p:nvPr>
            <p:ph idx="1"/>
          </p:nvPr>
        </p:nvSpPr>
        <p:spPr>
          <a:prstGeom prst="rect">
            <a:avLst/>
          </a:prstGeom>
        </p:spPr>
        <p:txBody>
          <a:bodyPr/>
          <a:lstStyle/>
          <a:p>
            <a:r>
              <a:t>A code review is the process in which the author of some code is asked to explain it to their peers:</a:t>
            </a:r>
          </a:p>
          <a:p>
            <a:pPr lvl="1"/>
            <a:r>
              <a:t>What purpose the code has;</a:t>
            </a:r>
          </a:p>
          <a:p>
            <a:pPr lvl="1"/>
            <a:r>
              <a:t>How the code accomplishes this purpose;</a:t>
            </a:r>
          </a:p>
          <a:p>
            <a:pPr lvl="1"/>
            <a:r>
              <a:t>How the author is confident of this information,</a:t>
            </a:r>
          </a:p>
          <a:p>
            <a:pPr lvl="2"/>
            <a:r>
              <a:t>E.g., show results of running tests (CI results)</a:t>
            </a:r>
          </a:p>
          <a:p>
            <a:r>
              <a:t>A code review often concerns a code change (“diff”)</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Title 1"/>
          <p:cNvSpPr txBox="1">
            <a:spLocks noGrp="1"/>
          </p:cNvSpPr>
          <p:nvPr>
            <p:ph type="title"/>
          </p:nvPr>
        </p:nvSpPr>
        <p:spPr>
          <a:prstGeom prst="rect">
            <a:avLst/>
          </a:prstGeom>
        </p:spPr>
        <p:txBody>
          <a:bodyPr>
            <a:normAutofit/>
          </a:bodyPr>
          <a:lstStyle>
            <a:lvl1pPr defTabSz="2340803">
              <a:defRPr sz="8160" spc="-226"/>
            </a:lvl1pPr>
          </a:lstStyle>
          <a:p>
            <a:r>
              <a:rPr sz="4000" dirty="0"/>
              <a:t>SE Research Question: Why Do Code Review?</a:t>
            </a:r>
          </a:p>
        </p:txBody>
      </p:sp>
      <p:pic>
        <p:nvPicPr>
          <p:cNvPr id="536" name="Picture 8" descr="Picture 8"/>
          <p:cNvPicPr>
            <a:picLocks noChangeAspect="1"/>
          </p:cNvPicPr>
          <p:nvPr/>
        </p:nvPicPr>
        <p:blipFill>
          <a:blip r:embed="rId3"/>
          <a:srcRect b="10833"/>
          <a:stretch>
            <a:fillRect/>
          </a:stretch>
        </p:blipFill>
        <p:spPr>
          <a:xfrm>
            <a:off x="2840736" y="1572976"/>
            <a:ext cx="6689493" cy="4622725"/>
          </a:xfrm>
          <a:prstGeom prst="rect">
            <a:avLst/>
          </a:prstGeom>
          <a:ln w="12700">
            <a:miter lim="400000"/>
          </a:ln>
        </p:spPr>
      </p:pic>
      <p:sp>
        <p:nvSpPr>
          <p:cNvPr id="537" name="“Expectations, Outcomes, and Challenges of Modern Code Review”, Bacchelli &amp; Bird, ICSE 2013"/>
          <p:cNvSpPr txBox="1"/>
          <p:nvPr/>
        </p:nvSpPr>
        <p:spPr>
          <a:xfrm>
            <a:off x="3332451" y="6264264"/>
            <a:ext cx="5475858" cy="207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defTabSz="2438337">
              <a:defRPr sz="2200"/>
            </a:lvl1pPr>
          </a:lstStyle>
          <a:p>
            <a:r>
              <a:rPr sz="1100"/>
              <a:t>“Expectations, Outcomes, and Challenges of Modern Code Review”, Bacchelli &amp; Bird, ICSE 2013</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4</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7</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725490737"/>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8</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sz="420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12816</TotalTime>
  <Words>4002</Words>
  <Application>Microsoft Macintosh PowerPoint</Application>
  <PresentationFormat>Widescreen</PresentationFormat>
  <Paragraphs>396</Paragraphs>
  <Slides>27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Helvetica Neue</vt:lpstr>
      <vt:lpstr>Verdana</vt:lpstr>
      <vt:lpstr>Arial</vt:lpstr>
      <vt:lpstr>Times New Roman</vt:lpstr>
      <vt:lpstr>Calibri</vt:lpstr>
      <vt:lpstr>Office Theme</vt:lpstr>
      <vt:lpstr>CS 4530: Fundamentals of Software Engineering Module 7.1: Software Development Processes</vt:lpstr>
      <vt:lpstr>Learning Goals for this Lesson</vt:lpstr>
      <vt:lpstr>Review: How to make sure we are building the right thing</vt:lpstr>
      <vt:lpstr>Software Process: Code + Fix</vt:lpstr>
      <vt:lpstr>A brief history of software planning</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Wasted Work Product</vt:lpstr>
      <vt:lpstr>Waterfall Variation: Iterative Process (~1980s)</vt:lpstr>
      <vt:lpstr>The Agile Model Reduces Risk by Embracing Change (~2000)</vt:lpstr>
      <vt:lpstr>Agile Empowers Workers to Improve Processes: Toyota Production System (1990’s)</vt:lpstr>
      <vt:lpstr>Warning: Agile can be a buzzword</vt:lpstr>
      <vt:lpstr>Agile Manifesto</vt:lpstr>
      <vt:lpstr>Agile Practice: Everyone is Responsible for Quality</vt:lpstr>
      <vt:lpstr>Agile Values Embrace Change</vt:lpstr>
      <vt:lpstr>Agile Processes are Iterative</vt:lpstr>
      <vt:lpstr>Agile Processes Reduce Risk by Time Boxing</vt:lpstr>
      <vt:lpstr>Example Agile Process: XP</vt:lpstr>
      <vt:lpstr>Agile Practice: Test Driven Development (TDD)</vt:lpstr>
      <vt:lpstr>The TDD Cycle (from Module 02)</vt:lpstr>
      <vt:lpstr>Agile Practice: Code Review</vt:lpstr>
      <vt:lpstr>SE Research Question: Why Do Code Review?</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6.1: Software Development Processes</dc:title>
  <dc:creator>Mitchell Wand</dc:creator>
  <cp:lastModifiedBy>Bell, Jonathan</cp:lastModifiedBy>
  <cp:revision>206</cp:revision>
  <dcterms:created xsi:type="dcterms:W3CDTF">2021-01-07T15:19:22Z</dcterms:created>
  <dcterms:modified xsi:type="dcterms:W3CDTF">2024-01-28T20:00:48Z</dcterms:modified>
</cp:coreProperties>
</file>